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CBE3D7-17D1-49FF-AA94-F4E71C640FF7}" v="18" dt="2022-10-17T20:36:17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70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ino Aguirre" userId="1204dc871fb210b7" providerId="LiveId" clId="{28CBE3D7-17D1-49FF-AA94-F4E71C640FF7}"/>
    <pc:docChg chg="custSel addSld delSld modSld">
      <pc:chgData name="Gabino Aguirre" userId="1204dc871fb210b7" providerId="LiveId" clId="{28CBE3D7-17D1-49FF-AA94-F4E71C640FF7}" dt="2022-10-17T20:37:01.970" v="218" actId="113"/>
      <pc:docMkLst>
        <pc:docMk/>
      </pc:docMkLst>
      <pc:sldChg chg="modSp mod">
        <pc:chgData name="Gabino Aguirre" userId="1204dc871fb210b7" providerId="LiveId" clId="{28CBE3D7-17D1-49FF-AA94-F4E71C640FF7}" dt="2022-10-17T20:22:38.804" v="5" actId="20577"/>
        <pc:sldMkLst>
          <pc:docMk/>
          <pc:sldMk cId="2351525514" sldId="256"/>
        </pc:sldMkLst>
        <pc:spChg chg="mod">
          <ac:chgData name="Gabino Aguirre" userId="1204dc871fb210b7" providerId="LiveId" clId="{28CBE3D7-17D1-49FF-AA94-F4E71C640FF7}" dt="2022-10-17T20:22:38.804" v="5" actId="20577"/>
          <ac:spMkLst>
            <pc:docMk/>
            <pc:sldMk cId="2351525514" sldId="256"/>
            <ac:spMk id="2" creationId="{E3D75B6F-F455-E8F6-3E12-BDEDB9DBAF84}"/>
          </ac:spMkLst>
        </pc:spChg>
      </pc:sldChg>
      <pc:sldChg chg="modSp mod">
        <pc:chgData name="Gabino Aguirre" userId="1204dc871fb210b7" providerId="LiveId" clId="{28CBE3D7-17D1-49FF-AA94-F4E71C640FF7}" dt="2022-10-17T20:25:21.143" v="83" actId="255"/>
        <pc:sldMkLst>
          <pc:docMk/>
          <pc:sldMk cId="3008748341" sldId="257"/>
        </pc:sldMkLst>
        <pc:spChg chg="mod">
          <ac:chgData name="Gabino Aguirre" userId="1204dc871fb210b7" providerId="LiveId" clId="{28CBE3D7-17D1-49FF-AA94-F4E71C640FF7}" dt="2022-10-17T20:25:21.143" v="83" actId="255"/>
          <ac:spMkLst>
            <pc:docMk/>
            <pc:sldMk cId="3008748341" sldId="257"/>
            <ac:spMk id="3" creationId="{DBCCC959-29A0-F619-E1F5-69B2C854D2A1}"/>
          </ac:spMkLst>
        </pc:spChg>
      </pc:sldChg>
      <pc:sldChg chg="addSp delSp modSp mod">
        <pc:chgData name="Gabino Aguirre" userId="1204dc871fb210b7" providerId="LiveId" clId="{28CBE3D7-17D1-49FF-AA94-F4E71C640FF7}" dt="2022-10-17T20:37:01.970" v="218" actId="113"/>
        <pc:sldMkLst>
          <pc:docMk/>
          <pc:sldMk cId="4281920252" sldId="258"/>
        </pc:sldMkLst>
        <pc:spChg chg="mod">
          <ac:chgData name="Gabino Aguirre" userId="1204dc871fb210b7" providerId="LiveId" clId="{28CBE3D7-17D1-49FF-AA94-F4E71C640FF7}" dt="2022-10-17T20:37:01.970" v="218" actId="113"/>
          <ac:spMkLst>
            <pc:docMk/>
            <pc:sldMk cId="4281920252" sldId="258"/>
            <ac:spMk id="2" creationId="{EEC13208-2C66-736B-91CA-8E3344782BC3}"/>
          </ac:spMkLst>
        </pc:spChg>
        <pc:spChg chg="add del mod">
          <ac:chgData name="Gabino Aguirre" userId="1204dc871fb210b7" providerId="LiveId" clId="{28CBE3D7-17D1-49FF-AA94-F4E71C640FF7}" dt="2022-10-17T20:36:04.484" v="204" actId="20577"/>
          <ac:spMkLst>
            <pc:docMk/>
            <pc:sldMk cId="4281920252" sldId="258"/>
            <ac:spMk id="3" creationId="{8EE97EAB-5B4E-F9A8-E269-5AB9E07BA852}"/>
          </ac:spMkLst>
        </pc:spChg>
        <pc:spChg chg="add del mod">
          <ac:chgData name="Gabino Aguirre" userId="1204dc871fb210b7" providerId="LiveId" clId="{28CBE3D7-17D1-49FF-AA94-F4E71C640FF7}" dt="2022-10-17T20:34:29.252" v="161" actId="478"/>
          <ac:spMkLst>
            <pc:docMk/>
            <pc:sldMk cId="4281920252" sldId="258"/>
            <ac:spMk id="4" creationId="{AAFBCC9C-0528-0D1C-EE1F-3ED37E8981EE}"/>
          </ac:spMkLst>
        </pc:spChg>
        <pc:picChg chg="add del mod">
          <ac:chgData name="Gabino Aguirre" userId="1204dc871fb210b7" providerId="LiveId" clId="{28CBE3D7-17D1-49FF-AA94-F4E71C640FF7}" dt="2022-10-17T20:34:36.455" v="165"/>
          <ac:picMkLst>
            <pc:docMk/>
            <pc:sldMk cId="4281920252" sldId="258"/>
            <ac:picMk id="2050" creationId="{9D95D6B8-DE17-C039-10AB-20A5284EAC86}"/>
          </ac:picMkLst>
        </pc:picChg>
        <pc:picChg chg="add mod">
          <ac:chgData name="Gabino Aguirre" userId="1204dc871fb210b7" providerId="LiveId" clId="{28CBE3D7-17D1-49FF-AA94-F4E71C640FF7}" dt="2022-10-17T20:36:17.396" v="206" actId="14100"/>
          <ac:picMkLst>
            <pc:docMk/>
            <pc:sldMk cId="4281920252" sldId="258"/>
            <ac:picMk id="2052" creationId="{F43F3F79-FC4B-011D-6C2E-BD3A3CAFE84A}"/>
          </ac:picMkLst>
        </pc:picChg>
      </pc:sldChg>
      <pc:sldChg chg="addSp new del">
        <pc:chgData name="Gabino Aguirre" userId="1204dc871fb210b7" providerId="LiveId" clId="{28CBE3D7-17D1-49FF-AA94-F4E71C640FF7}" dt="2022-10-17T20:36:30.035" v="207" actId="2696"/>
        <pc:sldMkLst>
          <pc:docMk/>
          <pc:sldMk cId="4287403526" sldId="260"/>
        </pc:sldMkLst>
        <pc:picChg chg="add">
          <ac:chgData name="Gabino Aguirre" userId="1204dc871fb210b7" providerId="LiveId" clId="{28CBE3D7-17D1-49FF-AA94-F4E71C640FF7}" dt="2022-10-17T20:32:14.350" v="85"/>
          <ac:picMkLst>
            <pc:docMk/>
            <pc:sldMk cId="4287403526" sldId="260"/>
            <ac:picMk id="1026" creationId="{9EC74BF4-CD96-A525-46FC-D9E176C3270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F0878-1356-421A-896F-CED27DE59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22AFC2-EF71-4E0B-B518-20DD9889F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7FE40-85D4-46B7-B4BA-0B5185A82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24F68-D16F-4AC4-9880-68FCAAD0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CD31C-0D05-4DAC-8A2F-96394CBC6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9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9053B-1C78-458A-B886-8391E8FE6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E36004-7756-44C0-BD42-D21218CA9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5FBAD-C248-4F0F-B697-79A6274C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27D7B-CD6C-44CB-9F65-7903D8773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08C28-02DF-41B5-8760-926588C2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4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ED8D4A-7761-46C3-B0E5-E4AF9A53E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5DA09-2F14-4E99-A104-DC21ACA5F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6566E-621F-4F65-9B56-7021F4FE1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4238E-E90D-467B-B79B-240EB0BD6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514F1-61DD-4A51-AD51-608A50328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7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F9428-B409-4337-AFA8-3C41335C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C204F-E247-460C-AD09-AF9752ACB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282E9-64DE-42B6-B9B1-A66D9D498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9BE84-71DA-4BF1-A68C-65236BB18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2106E-6449-41FE-9614-2DE2CEB4D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6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1AD21-5C52-47FB-9E2D-824982F1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C3198-123B-4FA6-884E-548CC3DE7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7E125-17C2-4934-ACB6-1AE33A42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658BC-5BEA-472F-8059-D596940E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1978D-033C-401F-B5BC-AEA95BE8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5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6236-07F6-47B4-9F00-8108BD7CE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FBA9D-DAD9-4CD5-8359-173B25EE4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7DFDF-72E7-4576-A1E2-1048DCF74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69C0A-97CF-4116-9374-D958A51AD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7BE13-F558-476A-AC05-CD6563A7B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5D7B2-1546-4E61-8EB0-BCD538DD3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FA46-F5D9-43FA-B6BB-9681EF93F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E3E9A-11AE-46CB-9AC2-751617E41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487E59-2758-44F4-B850-EFC1263F7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ADB3AA-6B8B-4C92-AE96-B6898341C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4E423A-C86D-4994-88A7-023306FFC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05B433-F711-4445-89EC-D3F1788DC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CEB6DA-86B3-4DCF-A17F-DB1686F5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0E5A03-E052-4AB4-ABB9-4F731F728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6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5CCA0-3176-4AAD-B80F-183CB01F9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191A49-6380-4235-9179-F6975BB5F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62A1E2-4863-4431-AAA9-3886BAA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B7B21-46EB-41CD-8352-1D8F6D6F1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6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5A979-9EEB-4214-9898-CCB0E4456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0B2159-B62A-43EA-A261-139AF201B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801282-8C72-4624-9CD1-F4D0F957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6727F-EA3D-4B21-8066-90E5BE1AB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84C19-A063-465C-84BE-A8ADE2B77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B4123-9771-4196-A8E4-5332EA4DF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58D779-32D7-40B4-AA83-CF004EBA7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E1F4D-8A1E-411F-9E80-921562DBE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6C1F0-FA7D-4801-9F10-D3BF0DB47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6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FAF66-78DF-47A4-B55B-EE2BDBFFC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D983F5-8122-452C-B84E-D99961D57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DCDB1-FEA1-46A1-BAF7-B49547D41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07F61-8224-4FE0-B92A-843D923D0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09E52-DFFF-462F-820D-839FD6814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37D04-2DFD-470E-A459-457CA8102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9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D29146-7405-400B-B2CB-C8133F415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271F6-3E79-49B1-9279-013045202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B4146-BC70-4D26-AEE3-5F5241D3E6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71572-3155-45FC-8237-12C4889749DE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763E2-07A3-414A-B1B0-5C44E0861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B1E8D-74E9-463C-B1DC-A62BD8BC7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5C98E-E42D-467B-81DD-809CF7EDB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9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75B6F-F455-E8F6-3E12-BDEDB9DBA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1096"/>
            <a:ext cx="9144000" cy="1655762"/>
          </a:xfrm>
        </p:spPr>
        <p:txBody>
          <a:bodyPr>
            <a:normAutofit/>
          </a:bodyPr>
          <a:lstStyle/>
          <a:p>
            <a:r>
              <a:rPr lang="en-US" sz="4900" b="1" i="1" dirty="0" err="1">
                <a:latin typeface="Book Antiqua" panose="02040602050305030304" pitchFamily="18" charset="0"/>
              </a:rPr>
              <a:t>Sobresaliendo</a:t>
            </a:r>
            <a:r>
              <a:rPr lang="en-US" sz="4900" b="1" i="1" dirty="0">
                <a:latin typeface="Book Antiqua" panose="02040602050305030304" pitchFamily="18" charset="0"/>
              </a:rPr>
              <a:t> con la </a:t>
            </a:r>
            <a:r>
              <a:rPr lang="en-US" sz="4900" b="1" i="1" dirty="0" err="1">
                <a:latin typeface="Book Antiqua" panose="02040602050305030304" pitchFamily="18" charset="0"/>
              </a:rPr>
              <a:t>Educacion</a:t>
            </a:r>
            <a:br>
              <a:rPr lang="en-US" sz="4800" dirty="0"/>
            </a:br>
            <a:r>
              <a:rPr lang="en-US" sz="4800" dirty="0"/>
              <a:t>      </a:t>
            </a:r>
            <a:r>
              <a:rPr lang="en-US" sz="4000" b="1" i="1" dirty="0">
                <a:solidFill>
                  <a:srgbClr val="FF0000"/>
                </a:solidFill>
              </a:rPr>
              <a:t>(Achieving Success in Education)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2061C-65DF-700E-DB74-6969FD2DF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1410" y="3602038"/>
            <a:ext cx="4796589" cy="1655762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 algn="r"/>
            <a:r>
              <a:rPr lang="en-US" sz="3000" b="1" dirty="0">
                <a:solidFill>
                  <a:srgbClr val="7030A0"/>
                </a:solidFill>
              </a:rPr>
              <a:t>Parents Education Conference</a:t>
            </a:r>
          </a:p>
          <a:p>
            <a:pPr algn="r"/>
            <a:r>
              <a:rPr lang="en-US" sz="2800" b="1" dirty="0">
                <a:solidFill>
                  <a:srgbClr val="7030A0"/>
                </a:solidFill>
              </a:rPr>
              <a:t>November 19, 2022  -  9:00 – 2:30 </a:t>
            </a:r>
          </a:p>
          <a:p>
            <a:pPr algn="r"/>
            <a:r>
              <a:rPr lang="en-US" sz="2800" b="1" dirty="0">
                <a:solidFill>
                  <a:srgbClr val="7030A0"/>
                </a:solidFill>
              </a:rPr>
              <a:t>Isbell Middle School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FDBC2F-6609-6F7A-A221-406178F65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0" y="2968283"/>
            <a:ext cx="4980939" cy="30386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52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6B202-DD8F-538E-7DBE-C3A62ACA9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7726"/>
            <a:ext cx="10515600" cy="847517"/>
          </a:xfrm>
        </p:spPr>
        <p:txBody>
          <a:bodyPr/>
          <a:lstStyle/>
          <a:p>
            <a:r>
              <a:rPr lang="en-US" dirty="0"/>
              <a:t>   </a:t>
            </a:r>
            <a:r>
              <a:rPr lang="en-US" b="1" i="1" dirty="0">
                <a:latin typeface="Book Antiqua" panose="02040602050305030304" pitchFamily="18" charset="0"/>
              </a:rPr>
              <a:t>Conference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CC959-29A0-F619-E1F5-69B2C854D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905" y="1124490"/>
            <a:ext cx="10086474" cy="46090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200" b="1" dirty="0"/>
              <a:t>Elevate appreciation </a:t>
            </a:r>
            <a:r>
              <a:rPr lang="en-US" sz="3200" dirty="0"/>
              <a:t>of children as a community asset</a:t>
            </a:r>
          </a:p>
          <a:p>
            <a:r>
              <a:rPr lang="en-US" sz="3200" dirty="0"/>
              <a:t>Strengthen </a:t>
            </a:r>
            <a:r>
              <a:rPr lang="en-US" sz="3200" b="1" dirty="0"/>
              <a:t>parent engagement </a:t>
            </a:r>
            <a:r>
              <a:rPr lang="en-US" sz="3200" dirty="0"/>
              <a:t>with</a:t>
            </a:r>
          </a:p>
          <a:p>
            <a:pPr marL="0" indent="0">
              <a:buNone/>
            </a:pPr>
            <a:r>
              <a:rPr lang="en-US" sz="3200" dirty="0"/>
              <a:t>      ECE… and SPUSD, providers &amp; CBOs</a:t>
            </a:r>
          </a:p>
          <a:p>
            <a:r>
              <a:rPr lang="en-US" sz="3200" b="1" dirty="0"/>
              <a:t>Provide info </a:t>
            </a:r>
            <a:r>
              <a:rPr lang="en-US" sz="3200" dirty="0"/>
              <a:t>on ECE-related topics</a:t>
            </a:r>
          </a:p>
          <a:p>
            <a:r>
              <a:rPr lang="en-US" sz="3200" b="1" dirty="0"/>
              <a:t>Celebrate</a:t>
            </a:r>
            <a:r>
              <a:rPr lang="en-US" sz="3200" dirty="0"/>
              <a:t> local culture</a:t>
            </a:r>
          </a:p>
          <a:p>
            <a:r>
              <a:rPr lang="en-US" sz="3200" dirty="0"/>
              <a:t>Acknowledge </a:t>
            </a:r>
            <a:r>
              <a:rPr lang="en-US" sz="3200" b="1" dirty="0">
                <a:solidFill>
                  <a:srgbClr val="7030A0"/>
                </a:solidFill>
              </a:rPr>
              <a:t>“International Rights 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7030A0"/>
                </a:solidFill>
              </a:rPr>
              <a:t>      of Children” Day” </a:t>
            </a:r>
            <a:r>
              <a:rPr lang="en-US" sz="2400" dirty="0"/>
              <a:t>(November 20</a:t>
            </a:r>
            <a:r>
              <a:rPr lang="en-US" sz="2400" baseline="30000" dirty="0"/>
              <a:t>th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026" name="Picture 2" descr="938,984 Goals And Objectives Stock Photos, Pictures &amp; Royalty-Free Images -  iStock">
            <a:extLst>
              <a:ext uri="{FF2B5EF4-FFF2-40B4-BE49-F238E27FC236}">
                <a16:creationId xmlns:a16="http://schemas.microsoft.com/office/drawing/2014/main" id="{C7FF06C6-43EF-EFED-2046-6AF41921C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084" y="2486526"/>
            <a:ext cx="3701715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74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13208-2C66-736B-91CA-8E3344782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  <a:r>
              <a:rPr lang="en-US" b="1" dirty="0"/>
              <a:t>“</a:t>
            </a:r>
            <a:r>
              <a:rPr lang="en-US" b="1" i="1" dirty="0" err="1">
                <a:latin typeface="Book Antiqua" panose="02040602050305030304" pitchFamily="18" charset="0"/>
              </a:rPr>
              <a:t>Sobresaliendo</a:t>
            </a:r>
            <a:r>
              <a:rPr lang="en-US" b="1" i="1" dirty="0">
                <a:latin typeface="Book Antiqua" panose="02040602050305030304" pitchFamily="18" charset="0"/>
              </a:rPr>
              <a:t>” </a:t>
            </a:r>
            <a:r>
              <a:rPr lang="en-US" b="1" dirty="0"/>
              <a:t>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97EAB-5B4E-F9A8-E269-5AB9E07BA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7404100" cy="448627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Language</a:t>
            </a:r>
            <a:r>
              <a:rPr lang="en-US" dirty="0"/>
              <a:t>:  Spanish with English translation available.</a:t>
            </a:r>
          </a:p>
          <a:p>
            <a:r>
              <a:rPr lang="en-US" b="1" dirty="0"/>
              <a:t>Target population</a:t>
            </a:r>
            <a:r>
              <a:rPr lang="en-US" dirty="0"/>
              <a:t>:  Spanish-dominant families </a:t>
            </a:r>
          </a:p>
          <a:p>
            <a:pPr marL="0" indent="0">
              <a:buNone/>
            </a:pPr>
            <a:r>
              <a:rPr lang="en-US" dirty="0"/>
              <a:t>      with ESL students</a:t>
            </a:r>
          </a:p>
          <a:p>
            <a:r>
              <a:rPr lang="en-US" b="1" dirty="0">
                <a:solidFill>
                  <a:srgbClr val="7030A0"/>
                </a:solidFill>
              </a:rPr>
              <a:t>Workshops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b="1" dirty="0"/>
              <a:t>ECE</a:t>
            </a:r>
            <a:r>
              <a:rPr lang="en-US" dirty="0"/>
              <a:t> &amp; Isabella Project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b="1" dirty="0"/>
              <a:t>District programs</a:t>
            </a:r>
            <a:r>
              <a:rPr lang="en-US" dirty="0"/>
              <a:t>: TK, PK and Dual Language </a:t>
            </a:r>
          </a:p>
          <a:p>
            <a:pPr marL="0" indent="0">
              <a:buNone/>
            </a:pPr>
            <a:r>
              <a:rPr lang="en-US" dirty="0"/>
              <a:t>   - Parent </a:t>
            </a:r>
            <a:r>
              <a:rPr lang="en-US" b="1" dirty="0"/>
              <a:t>engagement</a:t>
            </a:r>
            <a:r>
              <a:rPr lang="en-US" dirty="0"/>
              <a:t> with education                    </a:t>
            </a:r>
          </a:p>
          <a:p>
            <a:pPr marL="0" indent="0">
              <a:buNone/>
            </a:pPr>
            <a:r>
              <a:rPr lang="en-US" dirty="0"/>
              <a:t>   --Socio-Emotional development                    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b="1" dirty="0"/>
              <a:t>Rights of Children </a:t>
            </a:r>
            <a:r>
              <a:rPr lang="en-US" dirty="0"/>
              <a:t>including their protection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b="1" dirty="0"/>
              <a:t>Positive</a:t>
            </a:r>
            <a:r>
              <a:rPr lang="en-US" dirty="0"/>
              <a:t> parenting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b="1" dirty="0"/>
              <a:t>Fun educational activities</a:t>
            </a:r>
            <a:r>
              <a:rPr lang="en-US" dirty="0"/>
              <a:t> to help your child at home</a:t>
            </a:r>
          </a:p>
          <a:p>
            <a:endParaRPr lang="en-US" dirty="0"/>
          </a:p>
        </p:txBody>
      </p:sp>
      <p:pic>
        <p:nvPicPr>
          <p:cNvPr id="2052" name="Picture 4" descr="Latino Childhood Development Research: Introduction &amp; Methods">
            <a:extLst>
              <a:ext uri="{FF2B5EF4-FFF2-40B4-BE49-F238E27FC236}">
                <a16:creationId xmlns:a16="http://schemas.microsoft.com/office/drawing/2014/main" id="{F43F3F79-FC4B-011D-6C2E-BD3A3CAFE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284" y="2278061"/>
            <a:ext cx="3805436" cy="308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92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4CA92-6D2C-D2E3-93FE-608A1353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</a:t>
            </a:r>
            <a:r>
              <a:rPr lang="en-US" sz="4000" b="1" i="1" dirty="0">
                <a:latin typeface="Book Antiqua" panose="02040602050305030304" pitchFamily="18" charset="0"/>
              </a:rPr>
              <a:t>ECE environments as protective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BDD38-70B5-089C-9298-BED14068E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206"/>
            <a:ext cx="10421728" cy="4669757"/>
          </a:xfrm>
        </p:spPr>
        <p:txBody>
          <a:bodyPr>
            <a:normAutofit/>
          </a:bodyPr>
          <a:lstStyle/>
          <a:p>
            <a:r>
              <a:rPr lang="en-US" b="1" dirty="0"/>
              <a:t>Socio-Economic</a:t>
            </a:r>
            <a:r>
              <a:rPr lang="en-US" dirty="0"/>
              <a:t> Challenges = Adverse </a:t>
            </a:r>
          </a:p>
          <a:p>
            <a:pPr marL="0" indent="0">
              <a:buNone/>
            </a:pPr>
            <a:r>
              <a:rPr lang="en-US" dirty="0"/>
              <a:t>     Childhood Experiences (ACEs)</a:t>
            </a:r>
          </a:p>
          <a:p>
            <a:r>
              <a:rPr lang="en-US" dirty="0"/>
              <a:t>40-50% of SP children experience </a:t>
            </a:r>
            <a:r>
              <a:rPr lang="en-US" b="1" dirty="0"/>
              <a:t>poverty</a:t>
            </a:r>
          </a:p>
          <a:p>
            <a:r>
              <a:rPr lang="en-US" dirty="0"/>
              <a:t>Majority of Latino children are </a:t>
            </a:r>
            <a:r>
              <a:rPr lang="en-US" b="1" dirty="0"/>
              <a:t>U.S. born</a:t>
            </a:r>
          </a:p>
          <a:p>
            <a:r>
              <a:rPr lang="en-US" dirty="0"/>
              <a:t>Low </a:t>
            </a:r>
            <a:r>
              <a:rPr lang="en-US" b="1" dirty="0"/>
              <a:t>rate of utilization </a:t>
            </a:r>
            <a:r>
              <a:rPr lang="en-US" dirty="0"/>
              <a:t>of government services</a:t>
            </a:r>
          </a:p>
          <a:p>
            <a:r>
              <a:rPr lang="en-US" dirty="0"/>
              <a:t>40-50$ of SP children have </a:t>
            </a:r>
            <a:r>
              <a:rPr lang="en-US" b="1" dirty="0"/>
              <a:t>undocumented</a:t>
            </a:r>
            <a:r>
              <a:rPr lang="en-US" dirty="0"/>
              <a:t> parent</a:t>
            </a:r>
          </a:p>
          <a:p>
            <a:r>
              <a:rPr lang="en-US" dirty="0"/>
              <a:t>Fear, food and housing </a:t>
            </a:r>
            <a:r>
              <a:rPr lang="en-US" b="1" dirty="0"/>
              <a:t>insecurity</a:t>
            </a:r>
            <a:r>
              <a:rPr lang="en-US" dirty="0"/>
              <a:t> lead to mental </a:t>
            </a:r>
          </a:p>
          <a:p>
            <a:pPr marL="0" indent="0">
              <a:buNone/>
            </a:pPr>
            <a:r>
              <a:rPr lang="en-US" dirty="0"/>
              <a:t>     health issues</a:t>
            </a:r>
          </a:p>
          <a:p>
            <a:pPr marL="0" indent="0">
              <a:buNone/>
            </a:pPr>
            <a:r>
              <a:rPr lang="en-US" b="1" i="1" dirty="0">
                <a:latin typeface="Book Antiqua" panose="02040602050305030304" pitchFamily="18" charset="0"/>
              </a:rPr>
              <a:t>   Isabella… continue to promote/nurture safety and stability!</a:t>
            </a:r>
          </a:p>
          <a:p>
            <a:endParaRPr lang="en-US" dirty="0"/>
          </a:p>
        </p:txBody>
      </p:sp>
      <p:pic>
        <p:nvPicPr>
          <p:cNvPr id="2050" name="Picture 2" descr="Adverse Childhood Experiences I – Understanding Adverse Childhood  Experiences - New Jersey Education Association">
            <a:extLst>
              <a:ext uri="{FF2B5EF4-FFF2-40B4-BE49-F238E27FC236}">
                <a16:creationId xmlns:a16="http://schemas.microsoft.com/office/drawing/2014/main" id="{2E65B8A6-A9DB-BE93-A602-631C25681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976" y="1507206"/>
            <a:ext cx="2743952" cy="274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91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8B296-ED0A-02E1-2BDD-7C722E015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862" y="365125"/>
            <a:ext cx="8680937" cy="1325563"/>
          </a:xfrm>
        </p:spPr>
        <p:txBody>
          <a:bodyPr/>
          <a:lstStyle/>
          <a:p>
            <a:r>
              <a:rPr lang="en-US" b="1" i="1" dirty="0">
                <a:solidFill>
                  <a:srgbClr val="7030A0"/>
                </a:solidFill>
              </a:rPr>
              <a:t>  </a:t>
            </a:r>
            <a:r>
              <a:rPr lang="en-US" b="1" i="1" dirty="0">
                <a:solidFill>
                  <a:srgbClr val="7030A0"/>
                </a:solidFill>
                <a:latin typeface="Book Antiqua" panose="02040602050305030304" pitchFamily="18" charset="0"/>
              </a:rPr>
              <a:t>To be continued 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AC61C-D03B-7543-2AF7-FA5AFB7E0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0" y="1690689"/>
            <a:ext cx="5134708" cy="36972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-  Continue </a:t>
            </a:r>
            <a:r>
              <a:rPr lang="en-US" b="1" dirty="0"/>
              <a:t>collaboration</a:t>
            </a:r>
            <a:r>
              <a:rPr lang="en-US" dirty="0"/>
              <a:t> with  </a:t>
            </a:r>
          </a:p>
          <a:p>
            <a:pPr marL="0" indent="0">
              <a:buNone/>
            </a:pPr>
            <a:r>
              <a:rPr lang="en-US" dirty="0"/>
              <a:t>        SPUSD &amp; other providers</a:t>
            </a:r>
          </a:p>
          <a:p>
            <a:pPr marL="0" indent="0">
              <a:buNone/>
            </a:pPr>
            <a:r>
              <a:rPr lang="en-US" dirty="0"/>
              <a:t> -  Strategize to continue </a:t>
            </a:r>
            <a:r>
              <a:rPr lang="en-US" b="1" dirty="0"/>
              <a:t>resource </a:t>
            </a:r>
          </a:p>
          <a:p>
            <a:pPr marL="0" indent="0">
              <a:buNone/>
            </a:pPr>
            <a:r>
              <a:rPr lang="en-US" b="1" dirty="0"/>
              <a:t>        development</a:t>
            </a:r>
          </a:p>
          <a:p>
            <a:pPr marL="0" indent="0">
              <a:buNone/>
            </a:pPr>
            <a:r>
              <a:rPr lang="en-US" dirty="0"/>
              <a:t>  -  Planning February Conference </a:t>
            </a:r>
          </a:p>
          <a:p>
            <a:pPr marL="0" indent="0">
              <a:buNone/>
            </a:pPr>
            <a:r>
              <a:rPr lang="en-US" dirty="0"/>
              <a:t>        based on parent and </a:t>
            </a:r>
          </a:p>
          <a:p>
            <a:pPr marL="0" indent="0">
              <a:buNone/>
            </a:pPr>
            <a:r>
              <a:rPr lang="en-US" dirty="0"/>
              <a:t>        provider feedback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group of people holding a sign&#10;&#10;Description automatically generated">
            <a:extLst>
              <a:ext uri="{FF2B5EF4-FFF2-40B4-BE49-F238E27FC236}">
                <a16:creationId xmlns:a16="http://schemas.microsoft.com/office/drawing/2014/main" id="{9C2D91E9-3E41-2FAA-1299-34F82C9A4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97" y="1892043"/>
            <a:ext cx="4616481" cy="30739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034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254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Office Theme</vt:lpstr>
      <vt:lpstr>Sobresaliendo con la Educacion       (Achieving Success in Education)</vt:lpstr>
      <vt:lpstr>   Conference Objectives</vt:lpstr>
      <vt:lpstr>  “Sobresaliendo” Elements</vt:lpstr>
      <vt:lpstr>   ECE environments as protective experiences</vt:lpstr>
      <vt:lpstr>  To be continued …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SP-ECE Isabella Project</dc:title>
  <dc:creator>Gabino Aguirre</dc:creator>
  <cp:lastModifiedBy>Gabino Aguirre</cp:lastModifiedBy>
  <cp:revision>9</cp:revision>
  <dcterms:created xsi:type="dcterms:W3CDTF">2022-04-26T03:09:39Z</dcterms:created>
  <dcterms:modified xsi:type="dcterms:W3CDTF">2022-10-18T19:58:40Z</dcterms:modified>
</cp:coreProperties>
</file>