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Garamond"/>
      <p:regular r:id="rId14"/>
      <p:bold r:id="rId15"/>
      <p:italic r:id="rId16"/>
      <p:boldItalic r:id="rId17"/>
    </p:embeddedFon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bold.fntdata"/><Relationship Id="rId14" Type="http://schemas.openxmlformats.org/officeDocument/2006/relationships/font" Target="fonts/Garamond-regular.fntdata"/><Relationship Id="rId17" Type="http://schemas.openxmlformats.org/officeDocument/2006/relationships/font" Target="fonts/Garamond-boldItalic.fntdata"/><Relationship Id="rId16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04f7fc55e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04f7fc55e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04f7fc55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04f7fc55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04f7fc55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04f7fc55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04f7fc55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04f7fc5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6ae505f8b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6ae505f8b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04f7fc55e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04f7fc55e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04f7fc55e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04f7fc55e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425" y="70750"/>
            <a:ext cx="950976" cy="96012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261775" y="2501300"/>
            <a:ext cx="8610300" cy="2277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35125" y="1030875"/>
            <a:ext cx="8463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aramond"/>
                <a:ea typeface="Garamond"/>
                <a:cs typeface="Garamond"/>
                <a:sym typeface="Garamond"/>
              </a:rPr>
              <a:t>Santa Paula Unified School District </a:t>
            </a:r>
            <a:endParaRPr sz="3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Garamond"/>
                <a:ea typeface="Garamond"/>
                <a:cs typeface="Garamond"/>
                <a:sym typeface="Garamond"/>
              </a:rPr>
              <a:t>Preschool Implementation Review and Update</a:t>
            </a:r>
            <a:endParaRPr sz="36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262500" y="2504350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288150" y="2815825"/>
            <a:ext cx="8567700" cy="1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Presented by: Tim Smith </a:t>
            </a:r>
            <a:endParaRPr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Director of Elementary Education</a:t>
            </a:r>
            <a:endParaRPr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October 19, 2022</a:t>
            </a:r>
            <a:endParaRPr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475" y="70750"/>
            <a:ext cx="956876" cy="9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261775" y="1097675"/>
            <a:ext cx="8610300" cy="3964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767875" y="206800"/>
            <a:ext cx="7598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Garamond"/>
                <a:ea typeface="Garamond"/>
                <a:cs typeface="Garamond"/>
                <a:sym typeface="Garamond"/>
              </a:rPr>
              <a:t>Vision</a:t>
            </a:r>
            <a:endParaRPr sz="47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8" name="Google Shape;68;p14"/>
          <p:cNvCxnSpPr/>
          <p:nvPr/>
        </p:nvCxnSpPr>
        <p:spPr>
          <a:xfrm>
            <a:off x="260575" y="1097675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4"/>
          <p:cNvSpPr txBox="1"/>
          <p:nvPr/>
        </p:nvSpPr>
        <p:spPr>
          <a:xfrm>
            <a:off x="396900" y="1257575"/>
            <a:ext cx="83502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District: </a:t>
            </a:r>
            <a:endParaRPr b="1" sz="33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Committed to Serving Every Student Every Day</a:t>
            </a:r>
            <a:endParaRPr sz="33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Preschool:</a:t>
            </a:r>
            <a:r>
              <a:rPr lang="en" sz="3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33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Create an early foundation to ensure that every child and family thrives.</a:t>
            </a:r>
            <a:r>
              <a:rPr lang="en" sz="3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1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475" y="70750"/>
            <a:ext cx="956876" cy="9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261775" y="1402775"/>
            <a:ext cx="8610300" cy="3674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767875" y="206800"/>
            <a:ext cx="759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>
            <a:off x="260575" y="1402475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5"/>
          <p:cNvSpPr txBox="1"/>
          <p:nvPr/>
        </p:nvSpPr>
        <p:spPr>
          <a:xfrm>
            <a:off x="1498225" y="235088"/>
            <a:ext cx="6137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California State Preschool Program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3060300" y="689450"/>
            <a:ext cx="310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Santa Paula USD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296025" y="1397450"/>
            <a:ext cx="8577300" cy="3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7345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70"/>
              <a:buChar char="•"/>
            </a:pPr>
            <a:r>
              <a:rPr b="1" lang="en" sz="22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Enrollment:</a:t>
            </a:r>
            <a:r>
              <a:rPr b="1"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8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 full day students and 80 part day students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0"/>
              <a:buChar char="•"/>
            </a:pPr>
            <a:r>
              <a:rPr b="1" lang="en" sz="22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Days of operation: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246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0"/>
              <a:buChar char="•"/>
            </a:pPr>
            <a:r>
              <a:rPr b="1" lang="en" sz="22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Hours of operation: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7:00 AM-5:00 PM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0"/>
              <a:buChar char="•"/>
            </a:pPr>
            <a:r>
              <a:rPr b="1" lang="en" sz="22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Staffing: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Certificated teachers to maintain a 1:20 teacher-child ratio, instructional assistants to maintain a 1:8 adult-child ratio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734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70"/>
              <a:buChar char="•"/>
            </a:pPr>
            <a:r>
              <a:rPr b="1" lang="en" sz="22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Facilities: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2744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7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Blanchard-two classrooms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2744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7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Barbara Webster-two classrooms once the IT department has been relocated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Two general education and one special education class at each site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475" y="70750"/>
            <a:ext cx="956876" cy="9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261775" y="1402775"/>
            <a:ext cx="8610300" cy="3637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767875" y="206800"/>
            <a:ext cx="759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90" name="Google Shape;90;p16"/>
          <p:cNvCxnSpPr/>
          <p:nvPr/>
        </p:nvCxnSpPr>
        <p:spPr>
          <a:xfrm>
            <a:off x="260575" y="1402475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Google Shape;91;p16"/>
          <p:cNvSpPr txBox="1"/>
          <p:nvPr/>
        </p:nvSpPr>
        <p:spPr>
          <a:xfrm>
            <a:off x="1498225" y="235088"/>
            <a:ext cx="6137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California State Preschool Program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060300" y="689450"/>
            <a:ext cx="3102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Santa Paula USD</a:t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14575" y="1443400"/>
            <a:ext cx="84849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715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Budget: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62865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Total Proposed Budget - $2,184,350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2" marL="9715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Maximum Reimbursement Amount - $1,922,856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6286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Other Income Needed  - $261,494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3" marL="9715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District LCAP - $100,000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3" marL="9715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Expanded Learning Opportunities Program (ELOP) - $200,000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4" marL="9715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ELOP to cover before and after school program staffing and operational costs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2" marL="62865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Future private grants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475" y="70750"/>
            <a:ext cx="956876" cy="9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261775" y="1097675"/>
            <a:ext cx="8610300" cy="3957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767875" y="206800"/>
            <a:ext cx="7598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Garamond"/>
                <a:ea typeface="Garamond"/>
                <a:cs typeface="Garamond"/>
                <a:sym typeface="Garamond"/>
              </a:rPr>
              <a:t>Implementation Timeline</a:t>
            </a:r>
            <a:endParaRPr sz="47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02" name="Google Shape;102;p17"/>
          <p:cNvCxnSpPr/>
          <p:nvPr/>
        </p:nvCxnSpPr>
        <p:spPr>
          <a:xfrm>
            <a:off x="260575" y="1097675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7"/>
          <p:cNvSpPr txBox="1"/>
          <p:nvPr/>
        </p:nvSpPr>
        <p:spPr>
          <a:xfrm>
            <a:off x="261775" y="1121375"/>
            <a:ext cx="43104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Received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award letter for California State Preschool Program funding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Hiring of staff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Job descriptions created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Two teachers hired 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aramond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Interviews for 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classified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beginning</a:t>
            </a: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next week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Classrooms have been remodeled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" sz="2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Furniture coming in Oct 27</a:t>
            </a:r>
            <a:endParaRPr sz="2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572000" y="1114900"/>
            <a:ext cx="42570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Selection of curriculum</a:t>
            </a:r>
            <a:endParaRPr sz="2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Piloting Frog Street Pre-K and Threes programs</a:t>
            </a:r>
            <a:endParaRPr sz="2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Training staff on Oct 25</a:t>
            </a:r>
            <a:endParaRPr sz="2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Outreach and marketing</a:t>
            </a:r>
            <a:endParaRPr sz="2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Social media, website, Parent Square messages</a:t>
            </a:r>
            <a:endParaRPr sz="2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Banners at school sites and being placed around community</a:t>
            </a:r>
            <a:endParaRPr sz="2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Garamond"/>
              <a:buChar char="•"/>
            </a:pPr>
            <a:r>
              <a:rPr lang="en" sz="2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Fliers at school sites</a:t>
            </a:r>
            <a:endParaRPr sz="2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475" y="70750"/>
            <a:ext cx="956876" cy="9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261775" y="1097675"/>
            <a:ext cx="8610300" cy="3957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767875" y="206800"/>
            <a:ext cx="7598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Garamond"/>
                <a:ea typeface="Garamond"/>
                <a:cs typeface="Garamond"/>
                <a:sym typeface="Garamond"/>
              </a:rPr>
              <a:t>Implementation Timeline</a:t>
            </a:r>
            <a:endParaRPr sz="47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13" name="Google Shape;113;p18"/>
          <p:cNvCxnSpPr/>
          <p:nvPr/>
        </p:nvCxnSpPr>
        <p:spPr>
          <a:xfrm>
            <a:off x="260575" y="1097675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18"/>
          <p:cNvSpPr txBox="1"/>
          <p:nvPr/>
        </p:nvSpPr>
        <p:spPr>
          <a:xfrm>
            <a:off x="261775" y="1121375"/>
            <a:ext cx="86103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100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Student registration began on Friday, October 7.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aramond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27 age eligible </a:t>
            </a: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students have been pre-registered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aramond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Each family has been called to offer support and assistance with uploading documents and completing eligibility forms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aramond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Assistance sessions: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aramond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Wednesday, Oct 19, 9:00 AM-12:00 PM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3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aramond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Thursday, Oct 20, 4:00 PM-7:00 PM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aramond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Notify parents next week of placement in preschool classes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aramond"/>
              <a:buChar char="•"/>
            </a:pPr>
            <a:r>
              <a:rPr lang="en" sz="21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Notices to parents will be made by email, mail, and telephone</a:t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475" y="70750"/>
            <a:ext cx="956876" cy="9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261775" y="1097675"/>
            <a:ext cx="8610300" cy="3680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767875" y="206800"/>
            <a:ext cx="7598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Garamond"/>
                <a:ea typeface="Garamond"/>
                <a:cs typeface="Garamond"/>
                <a:sym typeface="Garamond"/>
              </a:rPr>
              <a:t>Opening of Preschool</a:t>
            </a:r>
            <a:endParaRPr sz="47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23" name="Google Shape;123;p19"/>
          <p:cNvCxnSpPr/>
          <p:nvPr/>
        </p:nvCxnSpPr>
        <p:spPr>
          <a:xfrm>
            <a:off x="260575" y="1097675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9"/>
          <p:cNvSpPr txBox="1"/>
          <p:nvPr/>
        </p:nvSpPr>
        <p:spPr>
          <a:xfrm>
            <a:off x="261775" y="1114900"/>
            <a:ext cx="86103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Blanchard Elementary</a:t>
            </a:r>
            <a:endParaRPr b="1" sz="2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Wednesday, November 2, 2022</a:t>
            </a:r>
            <a:endParaRPr b="1" sz="2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Full day class: 8:15 AM-2:45 PM</a:t>
            </a:r>
            <a:endParaRPr sz="2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AM class: 8:15 AM-11:15 PM</a:t>
            </a:r>
            <a:endParaRPr sz="2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PM class: 12:15 PM-3:15 PM</a:t>
            </a:r>
            <a:endParaRPr sz="2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Barbara Webster Elementary</a:t>
            </a:r>
            <a:endParaRPr b="1" sz="2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Late January-Early February</a:t>
            </a:r>
            <a:endParaRPr sz="29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/>
          <p:nvPr/>
        </p:nvSpPr>
        <p:spPr>
          <a:xfrm>
            <a:off x="261775" y="283000"/>
            <a:ext cx="8610300" cy="44805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4475" y="70750"/>
            <a:ext cx="956876" cy="95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>
            <a:off x="261775" y="1097675"/>
            <a:ext cx="8610300" cy="3680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767875" y="206800"/>
            <a:ext cx="7598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Garamond"/>
                <a:ea typeface="Garamond"/>
                <a:cs typeface="Garamond"/>
                <a:sym typeface="Garamond"/>
              </a:rPr>
              <a:t>Questions</a:t>
            </a:r>
            <a:endParaRPr sz="4700"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3" name="Google Shape;133;p20"/>
          <p:cNvCxnSpPr/>
          <p:nvPr/>
        </p:nvCxnSpPr>
        <p:spPr>
          <a:xfrm>
            <a:off x="260575" y="1097675"/>
            <a:ext cx="8612700" cy="3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4" name="Google Shape;134;p20"/>
          <p:cNvGrpSpPr/>
          <p:nvPr/>
        </p:nvGrpSpPr>
        <p:grpSpPr>
          <a:xfrm>
            <a:off x="3259313" y="1511575"/>
            <a:ext cx="2553900" cy="2527650"/>
            <a:chOff x="2615488" y="676725"/>
            <a:chExt cx="2553900" cy="2527650"/>
          </a:xfrm>
        </p:grpSpPr>
        <p:sp>
          <p:nvSpPr>
            <p:cNvPr id="135" name="Google Shape;135;p20"/>
            <p:cNvSpPr/>
            <p:nvPr/>
          </p:nvSpPr>
          <p:spPr>
            <a:xfrm>
              <a:off x="2615488" y="947475"/>
              <a:ext cx="2553900" cy="2256900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 txBox="1"/>
            <p:nvPr/>
          </p:nvSpPr>
          <p:spPr>
            <a:xfrm>
              <a:off x="3062813" y="676725"/>
              <a:ext cx="594300" cy="24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</a:t>
              </a:r>
              <a:endParaRPr b="1" sz="15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